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0" r:id="rId2"/>
    <p:sldId id="263" r:id="rId3"/>
    <p:sldId id="257" r:id="rId4"/>
    <p:sldId id="264" r:id="rId5"/>
    <p:sldId id="258" r:id="rId6"/>
    <p:sldId id="265" r:id="rId7"/>
    <p:sldId id="269" r:id="rId8"/>
    <p:sldId id="270" r:id="rId9"/>
    <p:sldId id="271" r:id="rId10"/>
    <p:sldId id="275" r:id="rId11"/>
    <p:sldId id="276" r:id="rId12"/>
    <p:sldId id="274" r:id="rId13"/>
    <p:sldId id="272" r:id="rId14"/>
    <p:sldId id="277" r:id="rId15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drun Mernitz" initials="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54" autoAdjust="0"/>
  </p:normalViewPr>
  <p:slideViewPr>
    <p:cSldViewPr>
      <p:cViewPr varScale="1">
        <p:scale>
          <a:sx n="111" d="100"/>
          <a:sy n="111" d="100"/>
        </p:scale>
        <p:origin x="3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A96CC-7C11-4FA6-BA8C-8131A2AF6598}" type="datetimeFigureOut">
              <a:rPr lang="de-DE" smtClean="0"/>
              <a:t>02.06.2017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58A67-DAA3-410D-A492-A05CB42B8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01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8A67-DAA3-410D-A492-A05CB42B879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93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8A67-DAA3-410D-A492-A05CB42B879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79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8A67-DAA3-410D-A492-A05CB42B879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50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8A67-DAA3-410D-A492-A05CB42B879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64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8A67-DAA3-410D-A492-A05CB42B879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414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8A67-DAA3-410D-A492-A05CB42B879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561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8A67-DAA3-410D-A492-A05CB42B879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563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8A67-DAA3-410D-A492-A05CB42B879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964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8A67-DAA3-410D-A492-A05CB42B879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90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 userDrawn="1"/>
        </p:nvCxnSpPr>
        <p:spPr>
          <a:xfrm>
            <a:off x="411163" y="548879"/>
            <a:ext cx="5973762" cy="119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60003" y="270001"/>
            <a:ext cx="4598987" cy="278606"/>
          </a:xfrm>
        </p:spPr>
        <p:txBody>
          <a:bodyPr/>
          <a:lstStyle>
            <a:lvl1pPr marL="0" indent="0">
              <a:buFontTx/>
              <a:buNone/>
              <a:defRPr sz="1600" b="0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600" b="0" i="0" baseline="0"/>
            </a:lvl2pPr>
            <a:lvl3pPr marL="914400" indent="0">
              <a:buFontTx/>
              <a:buNone/>
              <a:defRPr sz="1600" b="0" i="0" baseline="0"/>
            </a:lvl3pPr>
            <a:lvl4pPr marL="1371600" indent="0">
              <a:buFontTx/>
              <a:buNone/>
              <a:defRPr sz="1600" b="0" i="0" baseline="0"/>
            </a:lvl4pPr>
            <a:lvl5pPr marL="1828800" indent="0">
              <a:buFontTx/>
              <a:buNone/>
              <a:defRPr sz="1600" b="0" i="0" baseline="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646881" y="1044436"/>
            <a:ext cx="8229600" cy="38992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485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5"/>
          <p:cNvCxnSpPr/>
          <p:nvPr userDrawn="1"/>
        </p:nvCxnSpPr>
        <p:spPr>
          <a:xfrm>
            <a:off x="411163" y="548879"/>
            <a:ext cx="5973762" cy="119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6883" y="1043631"/>
            <a:ext cx="7843234" cy="321042"/>
          </a:xfrm>
        </p:spPr>
        <p:txBody>
          <a:bodyPr/>
          <a:lstStyle>
            <a:lvl1pPr>
              <a:defRPr sz="2400">
                <a:solidFill>
                  <a:srgbClr val="00449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46881" y="1460701"/>
            <a:ext cx="3751200" cy="3394472"/>
          </a:xfrm>
        </p:spPr>
        <p:txBody>
          <a:bodyPr/>
          <a:lstStyle>
            <a:lvl1pPr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38917" y="1460701"/>
            <a:ext cx="3751200" cy="3394472"/>
          </a:xfrm>
        </p:spPr>
        <p:txBody>
          <a:bodyPr/>
          <a:lstStyle>
            <a:lvl1pPr marL="342900" indent="-342900">
              <a:buFont typeface="Arial"/>
              <a:buChar char="•"/>
              <a:defRPr sz="1800" b="0" i="0"/>
            </a:lvl1pPr>
            <a:lvl2pPr marL="742950" indent="-285750">
              <a:buFont typeface="Arial"/>
              <a:buChar char="•"/>
              <a:defRPr sz="1600" b="0" i="0"/>
            </a:lvl2pPr>
            <a:lvl3pPr marL="1143000" indent="-228600">
              <a:buFont typeface="Arial"/>
              <a:buChar char="•"/>
              <a:defRPr sz="1600" b="0" i="0"/>
            </a:lvl3pPr>
            <a:lvl4pPr marL="1600200" indent="-228600">
              <a:buFont typeface="Arial"/>
              <a:buChar char="•"/>
              <a:defRPr sz="1600" b="0" i="0"/>
            </a:lvl4pPr>
            <a:lvl5pPr marL="2057400" indent="-228600">
              <a:buFont typeface="Arial"/>
              <a:buChar char="•"/>
              <a:defRPr sz="1600" b="0" i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60003" y="270001"/>
            <a:ext cx="4598987" cy="278606"/>
          </a:xfrm>
        </p:spPr>
        <p:txBody>
          <a:bodyPr/>
          <a:lstStyle>
            <a:lvl1pPr marL="0" indent="0">
              <a:buFontTx/>
              <a:buNone/>
              <a:defRPr sz="1600" b="0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600" b="0" i="0" baseline="0"/>
            </a:lvl2pPr>
            <a:lvl3pPr marL="914400" indent="0">
              <a:buFontTx/>
              <a:buNone/>
              <a:defRPr sz="1600" b="0" i="0" baseline="0"/>
            </a:lvl3pPr>
            <a:lvl4pPr marL="1371600" indent="0">
              <a:buFontTx/>
              <a:buNone/>
              <a:defRPr sz="1600" b="0" i="0" baseline="0"/>
            </a:lvl4pPr>
            <a:lvl5pPr marL="1828800" indent="0">
              <a:buFontTx/>
              <a:buNone/>
              <a:defRPr sz="1600" b="0" i="0" baseline="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161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12.12.2016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Interoperabilitätsforum, Köln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FCE46-4E61-4650-B471-711D2E9DBC37}" type="slidenum">
              <a:rPr lang="de-DE" altLang="de-DE"/>
              <a:pPr>
                <a:defRPr/>
              </a:pPr>
              <a:t>‹Nr.›</a:t>
            </a:fld>
            <a:endParaRPr lang="de-DE" altLang="de-DE" sz="105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277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46113" y="1070373"/>
            <a:ext cx="8229600" cy="3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5123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46114" y="1459706"/>
            <a:ext cx="71469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</p:txBody>
      </p:sp>
      <p:pic>
        <p:nvPicPr>
          <p:cNvPr id="5124" name="Bildobjekt 6" descr="EUSBSR_graphic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r="23676"/>
          <a:stretch>
            <a:fillRect/>
          </a:stretch>
        </p:blipFill>
        <p:spPr bwMode="auto">
          <a:xfrm>
            <a:off x="6715125" y="-8335"/>
            <a:ext cx="2439988" cy="84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Bildobjekt 7" descr="EUSBSR_graphic_gree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9"/>
          <a:stretch>
            <a:fillRect/>
          </a:stretch>
        </p:blipFill>
        <p:spPr bwMode="auto">
          <a:xfrm>
            <a:off x="457201" y="4313635"/>
            <a:ext cx="34845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4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Trebuchet MS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mailto:gm@bcv.org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hyperlink" Target="http://www.bcv.org/" TargetMode="External"/><Relationship Id="rId4" Type="http://schemas.openxmlformats.org/officeDocument/2006/relationships/hyperlink" Target="mailto:tk@bcv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who.int/iris/bitstream/10665/112642/1/9789241564748_eng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 txBox="1">
            <a:spLocks/>
          </p:cNvSpPr>
          <p:nvPr/>
        </p:nvSpPr>
        <p:spPr bwMode="auto">
          <a:xfrm>
            <a:off x="1835696" y="2992642"/>
            <a:ext cx="7056783" cy="116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rebuchet MS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Trebuchet MS" pitchFamily="34" charset="0"/>
              </a:rPr>
              <a:t>Standardisation</a:t>
            </a:r>
            <a:r>
              <a:rPr lang="en-US" altLang="en-US" sz="2000" dirty="0">
                <a:latin typeface="Trebuchet MS" pitchFamily="34" charset="0"/>
              </a:rPr>
              <a:t> in the domain of </a:t>
            </a:r>
            <a:r>
              <a:rPr lang="en-US" altLang="en-US" sz="2000" dirty="0" smtClean="0">
                <a:latin typeface="Trebuchet MS" pitchFamily="34" charset="0"/>
              </a:rPr>
              <a:t>Electronic Surveillance</a:t>
            </a:r>
            <a:br>
              <a:rPr lang="en-US" altLang="en-US" sz="2000" dirty="0" smtClean="0">
                <a:latin typeface="Trebuchet MS" pitchFamily="34" charset="0"/>
              </a:rPr>
            </a:br>
            <a:r>
              <a:rPr lang="en-US" altLang="en-US" sz="2000" dirty="0" smtClean="0">
                <a:latin typeface="Trebuchet MS" pitchFamily="34" charset="0"/>
              </a:rPr>
              <a:t>of Antimicrobial </a:t>
            </a:r>
            <a:r>
              <a:rPr lang="en-US" altLang="en-US" sz="2000" dirty="0">
                <a:latin typeface="Trebuchet MS" pitchFamily="34" charset="0"/>
              </a:rPr>
              <a:t>Resistance (AMR</a:t>
            </a:r>
            <a:r>
              <a:rPr lang="en-US" altLang="en-US" sz="2000" dirty="0" smtClean="0">
                <a:latin typeface="Trebuchet MS" pitchFamily="34" charset="0"/>
              </a:rPr>
              <a:t>)</a:t>
            </a:r>
            <a:endParaRPr lang="en-GB" altLang="en-US" sz="2000" dirty="0" smtClean="0">
              <a:latin typeface="Trebuchet MS" pitchFamily="34" charset="0"/>
            </a:endParaRPr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1907705" y="3867894"/>
            <a:ext cx="8424936" cy="39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 u="sng" dirty="0" err="1" smtClean="0">
                <a:latin typeface="Trebuchet MS" pitchFamily="34" charset="0"/>
              </a:rPr>
              <a:t>Dr.</a:t>
            </a:r>
            <a:r>
              <a:rPr lang="en-GB" altLang="en-US" u="sng" dirty="0" smtClean="0">
                <a:latin typeface="Trebuchet MS" pitchFamily="34" charset="0"/>
              </a:rPr>
              <a:t> Gudrun Mernitz</a:t>
            </a:r>
            <a:r>
              <a:rPr lang="en-GB" altLang="en-US" dirty="0" smtClean="0">
                <a:latin typeface="Trebuchet MS" pitchFamily="34" charset="0"/>
              </a:rPr>
              <a:t>, Thomas </a:t>
            </a:r>
            <a:r>
              <a:rPr lang="en-GB" altLang="en-US" dirty="0" smtClean="0">
                <a:latin typeface="Trebuchet MS" pitchFamily="34" charset="0"/>
              </a:rPr>
              <a:t>Karopka; 14 </a:t>
            </a:r>
            <a:r>
              <a:rPr lang="en-GB" altLang="en-US" dirty="0" smtClean="0">
                <a:latin typeface="Trebuchet MS" pitchFamily="34" charset="0"/>
              </a:rPr>
              <a:t>June 2017| Stresemann </a:t>
            </a:r>
            <a:r>
              <a:rPr lang="en-GB" altLang="en-US" dirty="0" err="1" smtClean="0">
                <a:latin typeface="Trebuchet MS" pitchFamily="34" charset="0"/>
              </a:rPr>
              <a:t>Saal</a:t>
            </a:r>
            <a:endParaRPr lang="sv-SE" altLang="en-US" dirty="0" smtClean="0">
              <a:latin typeface="Trebuchet MS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23528" y="465516"/>
            <a:ext cx="64276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ysClr val="windowText" lastClr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19" y="4499164"/>
            <a:ext cx="4812339" cy="644336"/>
          </a:xfrm>
          <a:prstGeom prst="rect">
            <a:avLst/>
          </a:prstGeom>
        </p:spPr>
      </p:pic>
      <p:pic>
        <p:nvPicPr>
          <p:cNvPr id="3" name="Grafik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81540"/>
            <a:ext cx="5328000" cy="2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883" y="771550"/>
            <a:ext cx="7843234" cy="321042"/>
          </a:xfrm>
        </p:spPr>
        <p:txBody>
          <a:bodyPr/>
          <a:lstStyle/>
          <a:p>
            <a:r>
              <a:rPr lang="de-DE" sz="2000" dirty="0" err="1" smtClean="0"/>
              <a:t>Examples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Health</a:t>
            </a:r>
            <a:r>
              <a:rPr lang="de-DE" sz="2000" dirty="0" smtClean="0"/>
              <a:t> IT Systems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exisiting</a:t>
            </a:r>
            <a:r>
              <a:rPr lang="de-DE" sz="2000" dirty="0" smtClean="0"/>
              <a:t> </a:t>
            </a:r>
            <a:r>
              <a:rPr lang="de-DE" sz="2000" dirty="0" err="1" smtClean="0"/>
              <a:t>standards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domain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AMR</a:t>
            </a:r>
            <a:endParaRPr lang="de-DE" sz="2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60003" y="270001"/>
            <a:ext cx="6156213" cy="278606"/>
          </a:xfrm>
        </p:spPr>
        <p:txBody>
          <a:bodyPr/>
          <a:lstStyle/>
          <a:p>
            <a:pPr lvl="0">
              <a:buClr>
                <a:prstClr val="black"/>
              </a:buClr>
            </a:pPr>
            <a:r>
              <a:rPr lang="en-US" altLang="en-US" dirty="0">
                <a:solidFill>
                  <a:srgbClr val="004493"/>
                </a:solidFill>
                <a:latin typeface="Trebuchet MS" pitchFamily="34" charset="0"/>
              </a:rPr>
              <a:t>8th Annual Forum of the EU Strategy for the Baltic Sea Region</a:t>
            </a:r>
            <a:endParaRPr lang="en-GB" altLang="en-US" dirty="0">
              <a:solidFill>
                <a:srgbClr val="004493"/>
              </a:solidFill>
              <a:latin typeface="Calibri" pitchFamily="34" charset="0"/>
            </a:endParaRPr>
          </a:p>
          <a:p>
            <a:endParaRPr lang="de-DE" dirty="0"/>
          </a:p>
        </p:txBody>
      </p:sp>
      <p:sp>
        <p:nvSpPr>
          <p:cNvPr id="21" name="Inhaltsplatzhalter 2"/>
          <p:cNvSpPr txBox="1">
            <a:spLocks/>
          </p:cNvSpPr>
          <p:nvPr/>
        </p:nvSpPr>
        <p:spPr bwMode="auto">
          <a:xfrm>
            <a:off x="646883" y="1662710"/>
            <a:ext cx="8215313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 smtClean="0">
                <a:latin typeface="Trebuchet MS" panose="020B0603020202020204" pitchFamily="34" charset="0"/>
              </a:rPr>
              <a:t>Germany		KISS - Krankenhaus </a:t>
            </a:r>
            <a:r>
              <a:rPr lang="de-DE" altLang="de-DE" dirty="0" err="1" smtClean="0">
                <a:latin typeface="Trebuchet MS" panose="020B0603020202020204" pitchFamily="34" charset="0"/>
              </a:rPr>
              <a:t>Infektions</a:t>
            </a:r>
            <a:r>
              <a:rPr lang="de-DE" altLang="de-DE" dirty="0" smtClean="0">
                <a:latin typeface="Trebuchet MS" panose="020B0603020202020204" pitchFamily="34" charset="0"/>
              </a:rPr>
              <a:t> </a:t>
            </a:r>
            <a:r>
              <a:rPr lang="de-DE" altLang="de-DE" dirty="0" err="1" smtClean="0">
                <a:latin typeface="Trebuchet MS" panose="020B0603020202020204" pitchFamily="34" charset="0"/>
              </a:rPr>
              <a:t>Surveillance</a:t>
            </a:r>
            <a:r>
              <a:rPr lang="de-DE" altLang="de-DE" dirty="0" smtClean="0">
                <a:latin typeface="Trebuchet MS" panose="020B0603020202020204" pitchFamily="34" charset="0"/>
              </a:rPr>
              <a:t> System; </a:t>
            </a:r>
            <a:r>
              <a:rPr lang="de-DE" altLang="de-DE" dirty="0">
                <a:latin typeface="Trebuchet MS" panose="020B0603020202020204" pitchFamily="34" charset="0"/>
              </a:rPr>
              <a:t>ARS - </a:t>
            </a:r>
            <a:r>
              <a:rPr lang="de-DE" altLang="de-DE" dirty="0" smtClean="0">
                <a:latin typeface="Trebuchet MS" panose="020B0603020202020204" pitchFamily="34" charset="0"/>
              </a:rPr>
              <a:t>					Antibiotika-Resistenz-</a:t>
            </a:r>
            <a:r>
              <a:rPr lang="de-DE" altLang="de-DE" dirty="0" err="1" smtClean="0">
                <a:latin typeface="Trebuchet MS" panose="020B0603020202020204" pitchFamily="34" charset="0"/>
              </a:rPr>
              <a:t>Surveillance</a:t>
            </a:r>
            <a:r>
              <a:rPr lang="de-DE" altLang="de-DE" dirty="0" smtClean="0">
                <a:latin typeface="Trebuchet MS" panose="020B0603020202020204" pitchFamily="34" charset="0"/>
              </a:rPr>
              <a:t>		 </a:t>
            </a:r>
          </a:p>
          <a:p>
            <a:r>
              <a:rPr lang="de-DE" altLang="de-DE" dirty="0">
                <a:latin typeface="Trebuchet MS" panose="020B0603020202020204" pitchFamily="34" charset="0"/>
              </a:rPr>
              <a:t>Austria		</a:t>
            </a:r>
            <a:r>
              <a:rPr lang="de-DE" altLang="de-DE" dirty="0" smtClean="0">
                <a:latin typeface="Trebuchet MS" panose="020B0603020202020204" pitchFamily="34" charset="0"/>
              </a:rPr>
              <a:t>MONI - Monitoring </a:t>
            </a:r>
            <a:r>
              <a:rPr lang="de-DE" altLang="de-DE" dirty="0" err="1">
                <a:latin typeface="Trebuchet MS" panose="020B0603020202020204" pitchFamily="34" charset="0"/>
              </a:rPr>
              <a:t>of</a:t>
            </a:r>
            <a:r>
              <a:rPr lang="de-DE" altLang="de-DE" dirty="0">
                <a:latin typeface="Trebuchet MS" panose="020B0603020202020204" pitchFamily="34" charset="0"/>
              </a:rPr>
              <a:t> </a:t>
            </a:r>
            <a:r>
              <a:rPr lang="de-DE" altLang="de-DE" dirty="0" err="1">
                <a:latin typeface="Trebuchet MS" panose="020B0603020202020204" pitchFamily="34" charset="0"/>
              </a:rPr>
              <a:t>Nosocomial</a:t>
            </a:r>
            <a:r>
              <a:rPr lang="de-DE" altLang="de-DE" dirty="0">
                <a:latin typeface="Trebuchet MS" panose="020B0603020202020204" pitchFamily="34" charset="0"/>
              </a:rPr>
              <a:t> </a:t>
            </a:r>
            <a:r>
              <a:rPr lang="de-DE" altLang="de-DE" dirty="0" err="1">
                <a:latin typeface="Trebuchet MS" panose="020B0603020202020204" pitchFamily="34" charset="0"/>
              </a:rPr>
              <a:t>Infections</a:t>
            </a:r>
            <a:endParaRPr lang="de-DE" altLang="de-DE" dirty="0" smtClean="0">
              <a:latin typeface="Trebuchet MS" panose="020B0603020202020204" pitchFamily="34" charset="0"/>
            </a:endParaRPr>
          </a:p>
          <a:p>
            <a:r>
              <a:rPr lang="de-DE" altLang="de-DE" dirty="0" err="1" smtClean="0">
                <a:latin typeface="Trebuchet MS" panose="020B0603020202020204" pitchFamily="34" charset="0"/>
              </a:rPr>
              <a:t>Australia</a:t>
            </a:r>
            <a:r>
              <a:rPr lang="de-DE" altLang="de-DE" dirty="0" smtClean="0">
                <a:latin typeface="Trebuchet MS" panose="020B0603020202020204" pitchFamily="34" charset="0"/>
              </a:rPr>
              <a:t>		</a:t>
            </a:r>
            <a:r>
              <a:rPr lang="de-DE" altLang="de-DE" dirty="0" err="1" smtClean="0">
                <a:latin typeface="Trebuchet MS" panose="020B0603020202020204" pitchFamily="34" charset="0"/>
              </a:rPr>
              <a:t>Multiprac</a:t>
            </a:r>
            <a:r>
              <a:rPr lang="de-DE" altLang="de-DE" dirty="0" smtClean="0">
                <a:latin typeface="Trebuchet MS" panose="020B0603020202020204" pitchFamily="34" charset="0"/>
              </a:rPr>
              <a:t>®</a:t>
            </a:r>
            <a:r>
              <a:rPr lang="en-US" altLang="de-DE" dirty="0" smtClean="0">
                <a:latin typeface="Trebuchet MS" panose="020B0603020202020204" pitchFamily="34" charset="0"/>
              </a:rPr>
              <a:t>Integrated </a:t>
            </a:r>
            <a:r>
              <a:rPr lang="en-US" altLang="de-DE" dirty="0">
                <a:latin typeface="Trebuchet MS" panose="020B0603020202020204" pitchFamily="34" charset="0"/>
              </a:rPr>
              <a:t>Infection Prevention and Management </a:t>
            </a:r>
            <a:r>
              <a:rPr lang="en-US" altLang="de-DE" dirty="0" smtClean="0">
                <a:latin typeface="Trebuchet MS" panose="020B0603020202020204" pitchFamily="34" charset="0"/>
              </a:rPr>
              <a:t>				System</a:t>
            </a:r>
            <a:endParaRPr lang="de-DE" altLang="de-DE" dirty="0" smtClean="0">
              <a:latin typeface="Trebuchet MS" panose="020B0603020202020204" pitchFamily="34" charset="0"/>
            </a:endParaRPr>
          </a:p>
          <a:p>
            <a:r>
              <a:rPr lang="de-DE" altLang="de-DE" dirty="0">
                <a:latin typeface="Trebuchet MS" panose="020B0603020202020204" pitchFamily="34" charset="0"/>
              </a:rPr>
              <a:t>US			NHSN CDA Submission Support Portal (CSSP</a:t>
            </a:r>
            <a:r>
              <a:rPr lang="de-DE" altLang="de-DE" dirty="0" smtClean="0">
                <a:latin typeface="Trebuchet MS" panose="020B0603020202020204" pitchFamily="34" charset="0"/>
              </a:rPr>
              <a:t>); </a:t>
            </a:r>
            <a:r>
              <a:rPr lang="en-US" altLang="de-DE" dirty="0">
                <a:latin typeface="Trebuchet MS" panose="020B0603020202020204" pitchFamily="34" charset="0"/>
              </a:rPr>
              <a:t>CDC </a:t>
            </a:r>
            <a:r>
              <a:rPr lang="en-US" altLang="de-DE" dirty="0" smtClean="0">
                <a:latin typeface="Trebuchet MS" panose="020B0603020202020204" pitchFamily="34" charset="0"/>
              </a:rPr>
              <a:t>						Antimicrobial </a:t>
            </a:r>
            <a:r>
              <a:rPr lang="en-US" altLang="de-DE" dirty="0">
                <a:latin typeface="Trebuchet MS" panose="020B0603020202020204" pitchFamily="34" charset="0"/>
              </a:rPr>
              <a:t>Use and Resistance (AUR) Module</a:t>
            </a:r>
            <a:endParaRPr lang="de-DE" altLang="de-DE" dirty="0" smtClean="0">
              <a:latin typeface="Trebuchet MS" panose="020B0603020202020204" pitchFamily="34" charset="0"/>
            </a:endParaRPr>
          </a:p>
          <a:p>
            <a:r>
              <a:rPr lang="de-DE" altLang="de-DE" dirty="0" err="1" smtClean="0">
                <a:latin typeface="Trebuchet MS" panose="020B0603020202020204" pitchFamily="34" charset="0"/>
              </a:rPr>
              <a:t>Denmark</a:t>
            </a:r>
            <a:r>
              <a:rPr lang="de-DE" altLang="de-DE" dirty="0" smtClean="0">
                <a:latin typeface="Trebuchet MS" panose="020B0603020202020204" pitchFamily="34" charset="0"/>
              </a:rPr>
              <a:t>		TREAT - </a:t>
            </a:r>
            <a:r>
              <a:rPr lang="de-DE" altLang="de-DE" dirty="0" err="1" smtClean="0">
                <a:latin typeface="Trebuchet MS" panose="020B0603020202020204" pitchFamily="34" charset="0"/>
              </a:rPr>
              <a:t>Antibiotic</a:t>
            </a:r>
            <a:r>
              <a:rPr lang="de-DE" altLang="de-DE" dirty="0" smtClean="0">
                <a:latin typeface="Trebuchet MS" panose="020B0603020202020204" pitchFamily="34" charset="0"/>
              </a:rPr>
              <a:t> </a:t>
            </a:r>
            <a:r>
              <a:rPr lang="de-DE" altLang="de-DE" dirty="0" err="1" smtClean="0">
                <a:latin typeface="Trebuchet MS" panose="020B0603020202020204" pitchFamily="34" charset="0"/>
              </a:rPr>
              <a:t>Stewardship</a:t>
            </a:r>
            <a:r>
              <a:rPr lang="de-DE" altLang="de-DE" dirty="0" smtClean="0">
                <a:latin typeface="Trebuchet MS" panose="020B0603020202020204" pitchFamily="34" charset="0"/>
              </a:rPr>
              <a:t> </a:t>
            </a:r>
            <a:r>
              <a:rPr lang="de-DE" altLang="de-DE" dirty="0" err="1" smtClean="0">
                <a:latin typeface="Trebuchet MS" panose="020B0603020202020204" pitchFamily="34" charset="0"/>
              </a:rPr>
              <a:t>and</a:t>
            </a:r>
            <a:r>
              <a:rPr lang="de-DE" altLang="de-DE" dirty="0" smtClean="0">
                <a:latin typeface="Trebuchet MS" panose="020B0603020202020204" pitchFamily="34" charset="0"/>
              </a:rPr>
              <a:t> Clinical </a:t>
            </a:r>
            <a:r>
              <a:rPr lang="de-DE" altLang="de-DE" dirty="0" err="1" smtClean="0">
                <a:latin typeface="Trebuchet MS" panose="020B0603020202020204" pitchFamily="34" charset="0"/>
              </a:rPr>
              <a:t>Decision</a:t>
            </a:r>
            <a:r>
              <a:rPr lang="de-DE" altLang="de-DE" dirty="0" smtClean="0">
                <a:latin typeface="Trebuchet MS" panose="020B0603020202020204" pitchFamily="34" charset="0"/>
              </a:rPr>
              <a:t> Support </a:t>
            </a:r>
          </a:p>
          <a:p>
            <a:r>
              <a:rPr lang="de-DE" altLang="de-DE" dirty="0" err="1" smtClean="0">
                <a:latin typeface="Trebuchet MS" panose="020B0603020202020204" pitchFamily="34" charset="0"/>
              </a:rPr>
              <a:t>Sweden</a:t>
            </a:r>
            <a:r>
              <a:rPr lang="de-DE" altLang="de-DE" dirty="0" smtClean="0">
                <a:latin typeface="Trebuchet MS" panose="020B0603020202020204" pitchFamily="34" charset="0"/>
              </a:rPr>
              <a:t>		The Anti-</a:t>
            </a:r>
            <a:r>
              <a:rPr lang="de-DE" altLang="de-DE" dirty="0" err="1" smtClean="0">
                <a:latin typeface="Trebuchet MS" panose="020B0603020202020204" pitchFamily="34" charset="0"/>
              </a:rPr>
              <a:t>Infection</a:t>
            </a:r>
            <a:r>
              <a:rPr lang="de-DE" altLang="de-DE" dirty="0" smtClean="0">
                <a:latin typeface="Trebuchet MS" panose="020B0603020202020204" pitchFamily="34" charset="0"/>
              </a:rPr>
              <a:t> Tool </a:t>
            </a:r>
          </a:p>
          <a:p>
            <a:r>
              <a:rPr lang="de-DE" altLang="de-DE" dirty="0" smtClean="0">
                <a:latin typeface="Trebuchet MS" panose="020B0603020202020204" pitchFamily="34" charset="0"/>
              </a:rPr>
              <a:t>Europe		ECDC </a:t>
            </a:r>
            <a:r>
              <a:rPr lang="de-DE" altLang="de-DE" dirty="0" err="1" smtClean="0">
                <a:latin typeface="Trebuchet MS" panose="020B0603020202020204" pitchFamily="34" charset="0"/>
              </a:rPr>
              <a:t>protocols</a:t>
            </a:r>
            <a:r>
              <a:rPr lang="de-DE" altLang="de-DE" dirty="0" smtClean="0">
                <a:latin typeface="Trebuchet MS" panose="020B0603020202020204" pitchFamily="34" charset="0"/>
              </a:rPr>
              <a:t> </a:t>
            </a:r>
            <a:r>
              <a:rPr lang="de-DE" altLang="de-DE" dirty="0" err="1" smtClean="0">
                <a:latin typeface="Trebuchet MS" panose="020B0603020202020204" pitchFamily="34" charset="0"/>
              </a:rPr>
              <a:t>and</a:t>
            </a:r>
            <a:r>
              <a:rPr lang="de-DE" altLang="de-DE" dirty="0" smtClean="0">
                <a:latin typeface="Trebuchet MS" panose="020B0603020202020204" pitchFamily="34" charset="0"/>
              </a:rPr>
              <a:t> </a:t>
            </a:r>
            <a:r>
              <a:rPr lang="de-DE" altLang="de-DE" dirty="0" err="1" smtClean="0">
                <a:latin typeface="Trebuchet MS" panose="020B0603020202020204" pitchFamily="34" charset="0"/>
              </a:rPr>
              <a:t>TESSy</a:t>
            </a:r>
            <a:endParaRPr lang="de-DE" altLang="de-DE" dirty="0" smtClean="0">
              <a:latin typeface="Trebuchet MS" panose="020B0603020202020204" pitchFamily="34" charset="0"/>
            </a:endParaRPr>
          </a:p>
        </p:txBody>
      </p:sp>
      <p:pic>
        <p:nvPicPr>
          <p:cNvPr id="22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5" y="1707654"/>
            <a:ext cx="5413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5" y="2283395"/>
            <a:ext cx="5413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0" y="3857476"/>
            <a:ext cx="571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0" y="4238724"/>
            <a:ext cx="5603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" y="2717031"/>
            <a:ext cx="5826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3" y="3246487"/>
            <a:ext cx="561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103958" y="4658072"/>
            <a:ext cx="5429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>
          <a:xfrm>
            <a:off x="1259632" y="457200"/>
            <a:ext cx="6161485" cy="656035"/>
          </a:xfrm>
        </p:spPr>
        <p:txBody>
          <a:bodyPr/>
          <a:lstStyle/>
          <a:p>
            <a:r>
              <a:rPr lang="de-DE" altLang="de-DE" dirty="0" err="1" smtClean="0">
                <a:latin typeface="Trebuchet MS" panose="020B0603020202020204" pitchFamily="34" charset="0"/>
              </a:rPr>
              <a:t>What</a:t>
            </a:r>
            <a:r>
              <a:rPr lang="de-DE" altLang="de-DE" dirty="0" smtClean="0">
                <a:latin typeface="Trebuchet MS" panose="020B0603020202020204" pitchFamily="34" charset="0"/>
              </a:rPr>
              <a:t> </a:t>
            </a:r>
            <a:r>
              <a:rPr lang="de-DE" altLang="de-DE" dirty="0" err="1" smtClean="0">
                <a:latin typeface="Trebuchet MS" panose="020B0603020202020204" pitchFamily="34" charset="0"/>
              </a:rPr>
              <a:t>is</a:t>
            </a:r>
            <a:r>
              <a:rPr lang="de-DE" altLang="de-DE" dirty="0" smtClean="0">
                <a:latin typeface="Trebuchet MS" panose="020B0603020202020204" pitchFamily="34" charset="0"/>
              </a:rPr>
              <a:t> </a:t>
            </a:r>
            <a:r>
              <a:rPr lang="de-DE" altLang="de-DE" dirty="0" err="1" smtClean="0">
                <a:latin typeface="Trebuchet MS" panose="020B0603020202020204" pitchFamily="34" charset="0"/>
              </a:rPr>
              <a:t>lacking</a:t>
            </a:r>
            <a:r>
              <a:rPr lang="de-DE" altLang="de-DE" dirty="0" smtClean="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43011" name="Inhaltsplatzhalter 2"/>
          <p:cNvSpPr>
            <a:spLocks noGrp="1"/>
          </p:cNvSpPr>
          <p:nvPr>
            <p:ph idx="1"/>
          </p:nvPr>
        </p:nvSpPr>
        <p:spPr>
          <a:xfrm>
            <a:off x="971600" y="987574"/>
            <a:ext cx="6161485" cy="3429000"/>
          </a:xfrm>
        </p:spPr>
        <p:txBody>
          <a:bodyPr/>
          <a:lstStyle/>
          <a:p>
            <a:r>
              <a:rPr lang="de-DE" altLang="de-DE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Structured </a:t>
            </a:r>
            <a:r>
              <a:rPr lang="de-DE" altLang="de-DE" sz="18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data</a:t>
            </a:r>
            <a:endParaRPr lang="de-DE" altLang="de-DE" sz="18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de-DE" altLang="de-DE" sz="1800" dirty="0">
                <a:latin typeface="Trebuchet MS" panose="020B0603020202020204" pitchFamily="34" charset="0"/>
              </a:rPr>
              <a:t>Clinical </a:t>
            </a:r>
            <a:r>
              <a:rPr lang="de-DE" altLang="de-DE" sz="1800" dirty="0" err="1">
                <a:latin typeface="Trebuchet MS" panose="020B0603020202020204" pitchFamily="34" charset="0"/>
              </a:rPr>
              <a:t>coverage</a:t>
            </a:r>
            <a:r>
              <a:rPr lang="de-DE" altLang="de-DE" sz="1800" dirty="0">
                <a:latin typeface="Trebuchet MS" panose="020B0603020202020204" pitchFamily="34" charset="0"/>
              </a:rPr>
              <a:t> </a:t>
            </a:r>
            <a:r>
              <a:rPr lang="de-DE" altLang="de-DE" sz="1800" dirty="0" err="1">
                <a:latin typeface="Trebuchet MS" panose="020B0603020202020204" pitchFamily="34" charset="0"/>
              </a:rPr>
              <a:t>of</a:t>
            </a:r>
            <a:r>
              <a:rPr lang="de-DE" altLang="de-DE" sz="1800" dirty="0">
                <a:latin typeface="Trebuchet MS" panose="020B0603020202020204" pitchFamily="34" charset="0"/>
              </a:rPr>
              <a:t> </a:t>
            </a:r>
            <a:r>
              <a:rPr lang="de-DE" altLang="de-DE" sz="1800" dirty="0" err="1">
                <a:latin typeface="Trebuchet MS" panose="020B0603020202020204" pitchFamily="34" charset="0"/>
              </a:rPr>
              <a:t>data</a:t>
            </a:r>
            <a:endParaRPr lang="de-DE" altLang="de-DE" sz="1800" dirty="0">
              <a:latin typeface="Trebuchet MS" panose="020B0603020202020204" pitchFamily="34" charset="0"/>
            </a:endParaRPr>
          </a:p>
          <a:p>
            <a:r>
              <a:rPr lang="en-US" altLang="de-DE" sz="1800" dirty="0">
                <a:latin typeface="Trebuchet MS" panose="020B0603020202020204" pitchFamily="34" charset="0"/>
              </a:rPr>
              <a:t>Clinical incentives (easiness, </a:t>
            </a:r>
            <a:r>
              <a:rPr lang="en-US" altLang="de-DE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no double documentation</a:t>
            </a:r>
            <a:r>
              <a:rPr lang="en-US" altLang="de-DE" sz="1800" dirty="0">
                <a:latin typeface="Trebuchet MS" panose="020B0603020202020204" pitchFamily="34" charset="0"/>
              </a:rPr>
              <a:t>) and means to fulfil the objectives (</a:t>
            </a:r>
            <a:r>
              <a:rPr lang="en-US" altLang="de-DE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structured documentation</a:t>
            </a:r>
            <a:r>
              <a:rPr lang="en-US" altLang="de-DE" sz="1800" dirty="0">
                <a:latin typeface="Trebuchet MS" panose="020B0603020202020204" pitchFamily="34" charset="0"/>
              </a:rPr>
              <a:t>) to reach the targets (supported healthcare of the individual patient without unnecessary </a:t>
            </a:r>
            <a:r>
              <a:rPr lang="de-DE" altLang="de-DE" sz="1800" dirty="0" err="1">
                <a:latin typeface="Trebuchet MS" panose="020B0603020202020204" pitchFamily="34" charset="0"/>
              </a:rPr>
              <a:t>work</a:t>
            </a:r>
            <a:r>
              <a:rPr lang="de-DE" altLang="de-DE" sz="1800" dirty="0">
                <a:latin typeface="Trebuchet MS" panose="020B0603020202020204" pitchFamily="34" charset="0"/>
              </a:rPr>
              <a:t>)</a:t>
            </a:r>
          </a:p>
          <a:p>
            <a:r>
              <a:rPr lang="en-US" altLang="de-DE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Shared and agreed set</a:t>
            </a:r>
            <a:r>
              <a:rPr lang="en-US" altLang="de-DE" sz="1800" dirty="0">
                <a:latin typeface="Trebuchet MS" panose="020B0603020202020204" pitchFamily="34" charset="0"/>
              </a:rPr>
              <a:t> of </a:t>
            </a:r>
            <a:r>
              <a:rPr lang="en-US" altLang="de-DE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common clinical data </a:t>
            </a:r>
            <a:r>
              <a:rPr lang="en-US" altLang="de-DE" sz="1800" dirty="0">
                <a:latin typeface="Trebuchet MS" panose="020B0603020202020204" pitchFamily="34" charset="0"/>
              </a:rPr>
              <a:t>to use in </a:t>
            </a:r>
            <a:r>
              <a:rPr lang="en-US" altLang="de-DE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EHR systems </a:t>
            </a:r>
            <a:r>
              <a:rPr lang="en-US" altLang="de-DE" sz="1800" dirty="0">
                <a:latin typeface="Trebuchet MS" panose="020B0603020202020204" pitchFamily="34" charset="0"/>
              </a:rPr>
              <a:t>and follow-up systems, </a:t>
            </a:r>
            <a:r>
              <a:rPr lang="en-US" altLang="de-DE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CDSSs</a:t>
            </a:r>
            <a:r>
              <a:rPr lang="en-US" altLang="de-DE" sz="1800" dirty="0">
                <a:latin typeface="Trebuchet MS" panose="020B0603020202020204" pitchFamily="34" charset="0"/>
              </a:rPr>
              <a:t>, surveillance systems, research etc.</a:t>
            </a:r>
          </a:p>
          <a:p>
            <a:r>
              <a:rPr lang="en-US" altLang="de-DE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Close collaboration between IT experts and clinicians on a European/global level (poles apart so far)</a:t>
            </a:r>
            <a:endParaRPr lang="de-DE" altLang="de-DE" sz="18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Inhaltsplatzhalter 2"/>
          <p:cNvSpPr>
            <a:spLocks noGrp="1"/>
          </p:cNvSpPr>
          <p:nvPr>
            <p:ph idx="1"/>
          </p:nvPr>
        </p:nvSpPr>
        <p:spPr>
          <a:xfrm>
            <a:off x="1331640" y="843558"/>
            <a:ext cx="6161484" cy="3780234"/>
          </a:xfrm>
        </p:spPr>
        <p:txBody>
          <a:bodyPr/>
          <a:lstStyle/>
          <a:p>
            <a:r>
              <a:rPr lang="en-GB" altLang="de-DE" sz="1800" dirty="0">
                <a:latin typeface="Trebuchet MS" panose="020B0603020202020204" pitchFamily="34" charset="0"/>
              </a:rPr>
              <a:t>Current data about antimicrobial resistant is often patchy and retrospective. There is no real time data </a:t>
            </a:r>
            <a:r>
              <a:rPr lang="en-GB" altLang="de-DE" sz="1800" dirty="0" smtClean="0">
                <a:latin typeface="Trebuchet MS" panose="020B0603020202020204" pitchFamily="34" charset="0"/>
              </a:rPr>
              <a:t>available.</a:t>
            </a:r>
            <a:endParaRPr lang="en-GB" altLang="de-DE" sz="1800" dirty="0">
              <a:latin typeface="Trebuchet MS" panose="020B0603020202020204" pitchFamily="34" charset="0"/>
            </a:endParaRPr>
          </a:p>
          <a:p>
            <a:r>
              <a:rPr lang="en-GB" altLang="de-DE" sz="1800" dirty="0">
                <a:latin typeface="Trebuchet MS" panose="020B0603020202020204" pitchFamily="34" charset="0"/>
              </a:rPr>
              <a:t>What is lacking is the standardisation of “the last mile” i.e. the data in the clinic</a:t>
            </a:r>
          </a:p>
          <a:p>
            <a:r>
              <a:rPr lang="en-GB" altLang="de-DE" sz="1800" dirty="0">
                <a:latin typeface="Trebuchet MS" panose="020B0603020202020204" pitchFamily="34" charset="0"/>
              </a:rPr>
              <a:t>Better surveillance delivers benefits at all levels: local, national and global.</a:t>
            </a:r>
          </a:p>
          <a:p>
            <a:r>
              <a:rPr lang="en-GB" altLang="de-DE" sz="1800" dirty="0">
                <a:latin typeface="Trebuchet MS" panose="020B0603020202020204" pitchFamily="34" charset="0"/>
              </a:rPr>
              <a:t>There are already standards available in some countries (e.g. US, Australia, Sweden) that might serve as a starting point.</a:t>
            </a:r>
          </a:p>
          <a:p>
            <a:r>
              <a:rPr lang="en-GB" altLang="de-DE" sz="1800" dirty="0">
                <a:latin typeface="Trebuchet MS" panose="020B0603020202020204" pitchFamily="34" charset="0"/>
              </a:rPr>
              <a:t>Automatic electronic surveillance can reduce the workload for hygiene management staff and improve quality of the data.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971600" y="411510"/>
            <a:ext cx="6322219" cy="3417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 smtClean="0"/>
              <a:t>Conclusion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449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dirty="0" smtClean="0"/>
              <a:t>Real-time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AMR – a </a:t>
            </a:r>
            <a:r>
              <a:rPr lang="de-DE" altLang="de-DE" dirty="0" err="1" smtClean="0"/>
              <a:t>dream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or</a:t>
            </a:r>
            <a:r>
              <a:rPr lang="de-DE" altLang="de-DE" dirty="0" smtClean="0"/>
              <a:t> a </a:t>
            </a:r>
            <a:r>
              <a:rPr lang="de-DE" altLang="de-DE" dirty="0" err="1" smtClean="0"/>
              <a:t>reality</a:t>
            </a:r>
            <a:r>
              <a:rPr lang="de-DE" altLang="de-DE" dirty="0" smtClean="0"/>
              <a:t> in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near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future</a:t>
            </a:r>
            <a:r>
              <a:rPr lang="de-DE" altLang="de-DE" dirty="0" smtClean="0"/>
              <a:t>?</a:t>
            </a:r>
          </a:p>
        </p:txBody>
      </p:sp>
      <p:pic>
        <p:nvPicPr>
          <p:cNvPr id="77830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4469" y="1633538"/>
            <a:ext cx="6161485" cy="2840831"/>
          </a:xfrm>
        </p:spPr>
      </p:pic>
    </p:spTree>
    <p:extLst>
      <p:ext uri="{BB962C8B-B14F-4D97-AF65-F5344CB8AC3E}">
        <p14:creationId xmlns:p14="http://schemas.microsoft.com/office/powerpoint/2010/main" val="2937024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3" y="555526"/>
            <a:ext cx="8229600" cy="320278"/>
          </a:xfrm>
        </p:spPr>
        <p:txBody>
          <a:bodyPr/>
          <a:lstStyle/>
          <a:p>
            <a:r>
              <a:rPr lang="de-DE" sz="2400" dirty="0" err="1"/>
              <a:t>Thank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 smtClean="0"/>
              <a:t>attention</a:t>
            </a:r>
            <a:r>
              <a:rPr lang="de-DE" sz="2400" dirty="0" smtClean="0"/>
              <a:t> !!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508625" y="4159358"/>
            <a:ext cx="3635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rgbClr val="0052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BioCon</a:t>
            </a:r>
            <a:r>
              <a:rPr lang="de-DE" altLang="de-DE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 Valley® GmbH</a:t>
            </a:r>
            <a:br>
              <a:rPr lang="de-DE" altLang="de-DE" sz="1000" b="1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de-DE" altLang="de-DE" sz="1000" dirty="0">
                <a:solidFill>
                  <a:schemeClr val="tx1"/>
                </a:solidFill>
                <a:latin typeface="Trebuchet MS" panose="020B0603020202020204" pitchFamily="34" charset="0"/>
              </a:rPr>
              <a:t>Walther-Rathenau-Str. 49a 	Friedrich-</a:t>
            </a:r>
            <a:r>
              <a:rPr lang="de-DE" altLang="de-DE" sz="1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Barnewitz</a:t>
            </a:r>
            <a:r>
              <a:rPr lang="de-DE" altLang="de-DE" sz="1000" dirty="0">
                <a:solidFill>
                  <a:schemeClr val="tx1"/>
                </a:solidFill>
                <a:latin typeface="Trebuchet MS" panose="020B0603020202020204" pitchFamily="34" charset="0"/>
              </a:rPr>
              <a:t>-Str. 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000" dirty="0">
                <a:solidFill>
                  <a:schemeClr val="tx1"/>
                </a:solidFill>
                <a:latin typeface="Trebuchet MS" panose="020B0603020202020204" pitchFamily="34" charset="0"/>
              </a:rPr>
              <a:t>D-17489 Greifswald	D-18119 Rostock</a:t>
            </a:r>
            <a:br>
              <a:rPr lang="de-DE" altLang="de-DE" sz="10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de-DE" altLang="de-DE" sz="1000" dirty="0">
                <a:solidFill>
                  <a:schemeClr val="tx1"/>
                </a:solidFill>
                <a:latin typeface="Trebuchet MS" panose="020B0603020202020204" pitchFamily="34" charset="0"/>
              </a:rPr>
              <a:t>Tel.:+49 3834 515-30	Tel.:+49 381 5196-4953</a:t>
            </a:r>
            <a:br>
              <a:rPr lang="de-DE" altLang="de-DE" sz="10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de-DE" altLang="de-DE" sz="1000" dirty="0">
                <a:solidFill>
                  <a:schemeClr val="tx1"/>
                </a:solidFill>
                <a:latin typeface="Trebuchet MS" panose="020B0603020202020204" pitchFamily="34" charset="0"/>
              </a:rPr>
              <a:t>Fax:+49 3834 515-102	Fax:+49 381 5196-495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092950" y="1851670"/>
            <a:ext cx="19431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100">
                <a:solidFill>
                  <a:srgbClr val="0052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de-DE" altLang="de-DE" sz="1400" b="1" dirty="0" err="1">
                <a:solidFill>
                  <a:srgbClr val="00548E"/>
                </a:solidFill>
                <a:latin typeface="Trebuchet MS" panose="020B0603020202020204" pitchFamily="34" charset="0"/>
              </a:rPr>
              <a:t>Contact</a:t>
            </a:r>
            <a:r>
              <a:rPr lang="de-DE" altLang="de-DE" sz="1400" b="1" dirty="0">
                <a:solidFill>
                  <a:srgbClr val="00548E"/>
                </a:solidFill>
                <a:latin typeface="Trebuchet MS" panose="020B0603020202020204" pitchFamily="34" charset="0"/>
              </a:rPr>
              <a:t>:</a:t>
            </a:r>
          </a:p>
          <a:p>
            <a:pPr>
              <a:buFontTx/>
              <a:buNone/>
            </a:pPr>
            <a:r>
              <a:rPr lang="de-DE" altLang="de-DE" sz="1400" b="1" dirty="0" smtClean="0">
                <a:solidFill>
                  <a:srgbClr val="00548E"/>
                </a:solidFill>
                <a:latin typeface="Trebuchet MS" panose="020B0603020202020204" pitchFamily="34" charset="0"/>
              </a:rPr>
              <a:t>Dr</a:t>
            </a:r>
            <a:r>
              <a:rPr lang="de-DE" altLang="de-DE" sz="1400" b="1" dirty="0">
                <a:solidFill>
                  <a:srgbClr val="00548E"/>
                </a:solidFill>
                <a:latin typeface="Trebuchet MS" panose="020B0603020202020204" pitchFamily="34" charset="0"/>
              </a:rPr>
              <a:t>. Gudrun Mernitz</a:t>
            </a:r>
          </a:p>
          <a:p>
            <a:pPr>
              <a:buFontTx/>
              <a:buNone/>
            </a:pPr>
            <a:r>
              <a:rPr lang="de-DE" altLang="de-DE" sz="1400" b="1" dirty="0">
                <a:solidFill>
                  <a:srgbClr val="00548E"/>
                </a:solidFill>
                <a:latin typeface="Trebuchet MS" panose="020B0603020202020204" pitchFamily="34" charset="0"/>
                <a:hlinkClick r:id="rId3"/>
              </a:rPr>
              <a:t>gm@bcv.org</a:t>
            </a:r>
            <a:endParaRPr lang="de-DE" altLang="de-DE" sz="1400" b="1" dirty="0">
              <a:solidFill>
                <a:srgbClr val="00548E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r>
              <a:rPr lang="de-DE" altLang="de-DE" sz="1400" b="1" dirty="0">
                <a:solidFill>
                  <a:srgbClr val="00548E"/>
                </a:solidFill>
                <a:latin typeface="Trebuchet MS" panose="020B0603020202020204" pitchFamily="34" charset="0"/>
              </a:rPr>
              <a:t>+49 3834 515 </a:t>
            </a:r>
            <a:r>
              <a:rPr lang="de-DE" altLang="de-DE" sz="1400" b="1" dirty="0" smtClean="0">
                <a:solidFill>
                  <a:srgbClr val="00548E"/>
                </a:solidFill>
                <a:latin typeface="Trebuchet MS" panose="020B0603020202020204" pitchFamily="34" charset="0"/>
              </a:rPr>
              <a:t>304</a:t>
            </a:r>
          </a:p>
          <a:p>
            <a:pPr>
              <a:buFontTx/>
              <a:buNone/>
            </a:pPr>
            <a:r>
              <a:rPr lang="de-DE" altLang="de-DE" sz="1400" b="1" dirty="0">
                <a:solidFill>
                  <a:srgbClr val="00548E"/>
                </a:solidFill>
                <a:latin typeface="Trebuchet MS" panose="020B0603020202020204" pitchFamily="34" charset="0"/>
              </a:rPr>
              <a:t>Thomas </a:t>
            </a:r>
            <a:r>
              <a:rPr lang="de-DE" altLang="de-DE" sz="1400" b="1" dirty="0" err="1">
                <a:solidFill>
                  <a:srgbClr val="00548E"/>
                </a:solidFill>
                <a:latin typeface="Trebuchet MS" panose="020B0603020202020204" pitchFamily="34" charset="0"/>
              </a:rPr>
              <a:t>Karopka</a:t>
            </a:r>
            <a:endParaRPr lang="de-DE" altLang="de-DE" sz="1400" b="1" dirty="0">
              <a:solidFill>
                <a:srgbClr val="00548E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r>
              <a:rPr lang="de-DE" altLang="de-DE" sz="1400" b="1" dirty="0" smtClean="0">
                <a:solidFill>
                  <a:srgbClr val="00548E"/>
                </a:solidFill>
                <a:latin typeface="Trebuchet MS" panose="020B0603020202020204" pitchFamily="34" charset="0"/>
                <a:hlinkClick r:id="rId4"/>
              </a:rPr>
              <a:t>tk@bcv.org</a:t>
            </a:r>
            <a:endParaRPr lang="de-DE" altLang="de-DE" sz="1400" b="1" dirty="0">
              <a:solidFill>
                <a:srgbClr val="00548E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r>
              <a:rPr lang="de-DE" altLang="de-DE" sz="1400" b="1" dirty="0">
                <a:solidFill>
                  <a:srgbClr val="00548E"/>
                </a:solidFill>
                <a:latin typeface="Trebuchet MS" panose="020B0603020202020204" pitchFamily="34" charset="0"/>
              </a:rPr>
              <a:t>+49 3834 515 </a:t>
            </a:r>
            <a:r>
              <a:rPr lang="de-DE" altLang="de-DE" sz="1400" b="1" dirty="0" smtClean="0">
                <a:solidFill>
                  <a:srgbClr val="00548E"/>
                </a:solidFill>
                <a:latin typeface="Trebuchet MS" panose="020B0603020202020204" pitchFamily="34" charset="0"/>
              </a:rPr>
              <a:t>303</a:t>
            </a:r>
            <a:endParaRPr lang="de-DE" altLang="de-DE" sz="1400" b="1" dirty="0">
              <a:solidFill>
                <a:srgbClr val="00548E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r>
              <a:rPr lang="de-DE" altLang="de-DE" sz="1400" b="1" dirty="0">
                <a:solidFill>
                  <a:srgbClr val="00548E"/>
                </a:solidFill>
                <a:latin typeface="Trebuchet MS" panose="020B0603020202020204" pitchFamily="34" charset="0"/>
                <a:hlinkClick r:id="rId5"/>
              </a:rPr>
              <a:t>www.bcv.org</a:t>
            </a:r>
            <a:endParaRPr lang="de-DE" altLang="de-DE" sz="1400" b="1" dirty="0">
              <a:solidFill>
                <a:srgbClr val="00548E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de-DE" altLang="de-DE" sz="1400" b="1" dirty="0">
              <a:solidFill>
                <a:srgbClr val="00548E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11" descr="2008 HGW Markt herb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6" y="108883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60" y="1069781"/>
            <a:ext cx="43624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296" y="4371950"/>
            <a:ext cx="3072650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25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1464469" y="457200"/>
            <a:ext cx="6161485" cy="817960"/>
          </a:xfrm>
        </p:spPr>
        <p:txBody>
          <a:bodyPr/>
          <a:lstStyle/>
          <a:p>
            <a:pPr algn="ctr"/>
            <a:r>
              <a:rPr lang="de-DE" altLang="de-DE" dirty="0" smtClean="0"/>
              <a:t>WHO: Global Action Plan</a:t>
            </a:r>
            <a:br>
              <a:rPr lang="de-DE" altLang="de-DE" dirty="0" smtClean="0"/>
            </a:br>
            <a:r>
              <a:rPr lang="de-DE" altLang="de-DE" dirty="0" smtClean="0"/>
              <a:t>Global Report on </a:t>
            </a:r>
            <a:r>
              <a:rPr lang="de-DE" altLang="de-DE" dirty="0" err="1" smtClean="0"/>
              <a:t>Surveillance</a:t>
            </a:r>
            <a:endParaRPr lang="de-DE" altLang="de-DE" dirty="0" smtClean="0"/>
          </a:p>
        </p:txBody>
      </p:sp>
      <p:pic>
        <p:nvPicPr>
          <p:cNvPr id="38915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110" y="1221582"/>
            <a:ext cx="2668190" cy="3002756"/>
          </a:xfrm>
        </p:spPr>
      </p:pic>
      <p:pic>
        <p:nvPicPr>
          <p:cNvPr id="38919" name="Inhalts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221581"/>
            <a:ext cx="3512344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762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quarter" idx="13"/>
          </p:nvPr>
        </p:nvSpPr>
        <p:spPr>
          <a:xfrm>
            <a:off x="360364" y="270273"/>
            <a:ext cx="6299869" cy="278606"/>
          </a:xfrm>
        </p:spPr>
        <p:txBody>
          <a:bodyPr/>
          <a:lstStyle/>
          <a:p>
            <a:r>
              <a:rPr lang="en-US" altLang="en-US" dirty="0">
                <a:latin typeface="Trebuchet MS" pitchFamily="34" charset="0"/>
              </a:rPr>
              <a:t>8th Annual Forum of the EU Strategy for the Baltic Sea Region</a:t>
            </a:r>
            <a:endParaRPr lang="en-GB" altLang="en-US" dirty="0" smtClean="0">
              <a:latin typeface="Calibri" pitchFamily="34" charset="0"/>
            </a:endParaRPr>
          </a:p>
        </p:txBody>
      </p:sp>
      <p:sp>
        <p:nvSpPr>
          <p:cNvPr id="17412" name="Title 3"/>
          <p:cNvSpPr>
            <a:spLocks noGrp="1"/>
          </p:cNvSpPr>
          <p:nvPr>
            <p:ph type="title"/>
          </p:nvPr>
        </p:nvSpPr>
        <p:spPr>
          <a:xfrm>
            <a:off x="471488" y="740569"/>
            <a:ext cx="8229600" cy="390525"/>
          </a:xfrm>
        </p:spPr>
        <p:txBody>
          <a:bodyPr/>
          <a:lstStyle/>
          <a:p>
            <a:r>
              <a:rPr lang="en-US" altLang="en-US" dirty="0">
                <a:latin typeface="Trebuchet MS" pitchFamily="34" charset="0"/>
              </a:rPr>
              <a:t>DEATHS ATTRIBUTABLE TO AMR EVERY YEAR</a:t>
            </a:r>
            <a:r>
              <a:rPr lang="en-GB" altLang="en-US" dirty="0" smtClean="0">
                <a:latin typeface="Trebuchet MS" pitchFamily="34" charset="0"/>
              </a:rPr>
              <a:t>: </a:t>
            </a:r>
          </a:p>
        </p:txBody>
      </p:sp>
      <p:pic>
        <p:nvPicPr>
          <p:cNvPr id="5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5272751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6072076" y="3450362"/>
            <a:ext cx="31084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rgbClr val="0052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Sources</a:t>
            </a: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: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Diabetes: www.whi.int/mediacentre/factsheets/fs312/en/ Cancer: www.whi.int/mediacentre/factsheets/fs297/en/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Cholera: www.whi.int/mediacentre/factsheets/fs107/en/ </a:t>
            </a:r>
            <a:r>
              <a:rPr kumimoji="0" lang="de-DE" altLang="de-DE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Diarrhoeal</a:t>
            </a: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de-DE" altLang="de-DE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disease</a:t>
            </a: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: www.sciencedirect.com/science/article/pii/So140673612617280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Measles</a:t>
            </a: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: www.sciencedirect.com/science/article/pii/So140673612617280 Road </a:t>
            </a:r>
            <a:r>
              <a:rPr kumimoji="0" lang="de-DE" altLang="de-DE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traffic</a:t>
            </a: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de-DE" altLang="de-DE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accidents</a:t>
            </a: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: www.whi.int/mediacentre/factsheets/fs358/en/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Tetanus: www.sciencedirect.com/science/article/pii/So140673612617280</a:t>
            </a:r>
          </a:p>
        </p:txBody>
      </p:sp>
      <p:pic>
        <p:nvPicPr>
          <p:cNvPr id="7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31" y="1809495"/>
            <a:ext cx="14668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9"/>
          <p:cNvSpPr>
            <a:spLocks noChangeArrowheads="1"/>
          </p:cNvSpPr>
          <p:nvPr/>
        </p:nvSpPr>
        <p:spPr bwMode="auto">
          <a:xfrm>
            <a:off x="6307372" y="2316817"/>
            <a:ext cx="2729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rgbClr val="0052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The Review on Antimicrobial Resistance, Tackling drug-resistant infections globally: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Final </a:t>
            </a:r>
            <a:r>
              <a:rPr kumimoji="0" lang="en-US" alt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report </a:t>
            </a:r>
            <a:r>
              <a:rPr kumimoji="0" lang="en-US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0224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6642497" cy="646510"/>
          </a:xfrm>
        </p:spPr>
        <p:txBody>
          <a:bodyPr/>
          <a:lstStyle/>
          <a:p>
            <a:pPr algn="ctr"/>
            <a:r>
              <a:rPr lang="de-DE" altLang="de-DE" sz="2400" dirty="0"/>
              <a:t>WHO Global Report on </a:t>
            </a:r>
            <a:r>
              <a:rPr lang="de-DE" altLang="de-DE" sz="2400" dirty="0" err="1"/>
              <a:t>Surveillance</a:t>
            </a:r>
            <a:r>
              <a:rPr lang="de-DE" altLang="de-DE" sz="2400" dirty="0"/>
              <a:t> 2014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69938" y="771550"/>
            <a:ext cx="7618486" cy="328493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800" b="1" dirty="0"/>
              <a:t>Key findings and public health implications of AMR are: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Very high rates of resistance have been observed in </a:t>
            </a:r>
            <a:r>
              <a:rPr lang="en-US" dirty="0" smtClean="0">
                <a:solidFill>
                  <a:srgbClr val="FF0000"/>
                </a:solidFill>
              </a:rPr>
              <a:t>bacteria </a:t>
            </a:r>
            <a:r>
              <a:rPr lang="en-US" dirty="0"/>
              <a:t>that cause common health-care associated </a:t>
            </a:r>
            <a:r>
              <a:rPr lang="en-US" dirty="0" smtClean="0"/>
              <a:t>and </a:t>
            </a:r>
            <a:r>
              <a:rPr lang="en-US" dirty="0"/>
              <a:t>community-acquired infections (e.g. urinary tract </a:t>
            </a:r>
            <a:r>
              <a:rPr lang="en-US" dirty="0" smtClean="0"/>
              <a:t>infection</a:t>
            </a:r>
            <a:r>
              <a:rPr lang="en-US" dirty="0"/>
              <a:t>, pneumonia) in all WHO regions.</a:t>
            </a:r>
          </a:p>
          <a:p>
            <a:pPr>
              <a:defRPr/>
            </a:pPr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significant gaps in surveillance</a:t>
            </a:r>
            <a:r>
              <a:rPr lang="en-US" dirty="0"/>
              <a:t>, and a </a:t>
            </a:r>
            <a:r>
              <a:rPr lang="en-US" dirty="0" smtClean="0">
                <a:solidFill>
                  <a:srgbClr val="FF0000"/>
                </a:solidFill>
              </a:rPr>
              <a:t>lack </a:t>
            </a:r>
            <a:r>
              <a:rPr lang="en-US" dirty="0">
                <a:solidFill>
                  <a:srgbClr val="FF0000"/>
                </a:solidFill>
              </a:rPr>
              <a:t>of standards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methodology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data sharing </a:t>
            </a:r>
            <a:r>
              <a:rPr lang="en-US" dirty="0" smtClean="0"/>
              <a:t>and </a:t>
            </a:r>
            <a:r>
              <a:rPr lang="en-US" dirty="0"/>
              <a:t>coordination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/>
              <a:t>There is at present </a:t>
            </a:r>
            <a:r>
              <a:rPr lang="en-US" dirty="0">
                <a:solidFill>
                  <a:srgbClr val="FF0000"/>
                </a:solidFill>
              </a:rPr>
              <a:t>no global consensus on </a:t>
            </a:r>
            <a:r>
              <a:rPr lang="en-US" dirty="0" smtClean="0">
                <a:solidFill>
                  <a:srgbClr val="FF0000"/>
                </a:solidFill>
              </a:rPr>
              <a:t>methodology </a:t>
            </a:r>
            <a:r>
              <a:rPr lang="en-US" dirty="0">
                <a:solidFill>
                  <a:srgbClr val="FF0000"/>
                </a:solidFill>
              </a:rPr>
              <a:t>and data collection for </a:t>
            </a:r>
            <a:r>
              <a:rPr lang="en-US" dirty="0" smtClean="0">
                <a:solidFill>
                  <a:srgbClr val="FF0000"/>
                </a:solidFill>
              </a:rPr>
              <a:t>AMR </a:t>
            </a:r>
            <a:r>
              <a:rPr lang="en-US" dirty="0">
                <a:solidFill>
                  <a:srgbClr val="FF0000"/>
                </a:solidFill>
              </a:rPr>
              <a:t>surveillance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Community-acquired infections are almost </a:t>
            </a:r>
            <a:r>
              <a:rPr lang="en-US" dirty="0" smtClean="0">
                <a:solidFill>
                  <a:srgbClr val="FF0000"/>
                </a:solidFill>
              </a:rPr>
              <a:t>certainly underrepresented</a:t>
            </a:r>
            <a:r>
              <a:rPr lang="en-US" dirty="0" smtClean="0"/>
              <a:t> </a:t>
            </a:r>
            <a:r>
              <a:rPr lang="en-US" dirty="0"/>
              <a:t>among samples, leading to gaps </a:t>
            </a:r>
            <a:r>
              <a:rPr lang="en-US" dirty="0" smtClean="0"/>
              <a:t>in </a:t>
            </a:r>
            <a:r>
              <a:rPr lang="en-US" dirty="0"/>
              <a:t>coverage of important patient groups</a:t>
            </a:r>
            <a:r>
              <a:rPr lang="en-US" dirty="0" smtClean="0"/>
              <a:t>.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de-DE" dirty="0"/>
          </a:p>
        </p:txBody>
      </p:sp>
      <p:sp>
        <p:nvSpPr>
          <p:cNvPr id="39943" name="Rechteck 2"/>
          <p:cNvSpPr>
            <a:spLocks noChangeArrowheads="1"/>
          </p:cNvSpPr>
          <p:nvPr/>
        </p:nvSpPr>
        <p:spPr bwMode="auto">
          <a:xfrm>
            <a:off x="3923928" y="4803998"/>
            <a:ext cx="58543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rgbClr val="0052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50" dirty="0">
                <a:solidFill>
                  <a:schemeClr val="tx1"/>
                </a:solidFill>
              </a:rPr>
              <a:t>Source: </a:t>
            </a:r>
            <a:r>
              <a:rPr lang="de-DE" altLang="de-DE" sz="1050" dirty="0">
                <a:solidFill>
                  <a:schemeClr val="tx1"/>
                </a:solidFill>
                <a:hlinkClick r:id="rId2"/>
              </a:rPr>
              <a:t>http://apps.who.int/iris/bitstream/10665/112642/1/9789241564748_eng.pdf</a:t>
            </a:r>
            <a:endParaRPr lang="de-DE" altLang="de-DE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03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3"/>
          </p:nvPr>
        </p:nvSpPr>
        <p:spPr>
          <a:xfrm>
            <a:off x="360364" y="270273"/>
            <a:ext cx="5219749" cy="278606"/>
          </a:xfrm>
        </p:spPr>
        <p:txBody>
          <a:bodyPr/>
          <a:lstStyle/>
          <a:p>
            <a:r>
              <a:rPr lang="en-US" altLang="en-US" sz="1400" dirty="0">
                <a:latin typeface="Trebuchet MS" pitchFamily="34" charset="0"/>
              </a:rPr>
              <a:t>8th Annual Forum of the EU Strategy for the Baltic Sea Region</a:t>
            </a:r>
            <a:endParaRPr lang="en-GB" altLang="en-US" sz="1400" dirty="0">
              <a:latin typeface="Calibri" pitchFamily="34" charset="0"/>
            </a:endParaRPr>
          </a:p>
        </p:txBody>
      </p:sp>
      <p:sp>
        <p:nvSpPr>
          <p:cNvPr id="19460" name="Title 3"/>
          <p:cNvSpPr>
            <a:spLocks noGrp="1"/>
          </p:cNvSpPr>
          <p:nvPr>
            <p:ph type="title"/>
          </p:nvPr>
        </p:nvSpPr>
        <p:spPr>
          <a:xfrm>
            <a:off x="452438" y="673894"/>
            <a:ext cx="8229600" cy="390525"/>
          </a:xfrm>
        </p:spPr>
        <p:txBody>
          <a:bodyPr/>
          <a:lstStyle/>
          <a:p>
            <a:r>
              <a:rPr lang="en-US" altLang="en-US" sz="2000" dirty="0" smtClean="0">
                <a:latin typeface="Trebuchet MS" pitchFamily="34" charset="0"/>
              </a:rPr>
              <a:t>The </a:t>
            </a:r>
            <a:r>
              <a:rPr lang="en-US" altLang="en-US" sz="2000" dirty="0">
                <a:latin typeface="Trebuchet MS" pitchFamily="34" charset="0"/>
              </a:rPr>
              <a:t>Review on Antimicrobial Resistance (amr-review.org</a:t>
            </a:r>
            <a:r>
              <a:rPr lang="en-US" altLang="en-US" sz="2000" dirty="0" smtClean="0">
                <a:latin typeface="Trebuchet MS" pitchFamily="34" charset="0"/>
              </a:rPr>
              <a:t>)</a:t>
            </a:r>
            <a:br>
              <a:rPr lang="en-US" altLang="en-US" sz="2000" dirty="0" smtClean="0">
                <a:latin typeface="Trebuchet MS" pitchFamily="34" charset="0"/>
              </a:rPr>
            </a:br>
            <a:r>
              <a:rPr lang="en-US" altLang="en-US" sz="2000" dirty="0" smtClean="0">
                <a:latin typeface="Trebuchet MS" pitchFamily="34" charset="0"/>
              </a:rPr>
              <a:t>10 </a:t>
            </a:r>
            <a:r>
              <a:rPr lang="en-US" altLang="en-US" sz="2000" dirty="0">
                <a:latin typeface="Trebuchet MS" pitchFamily="34" charset="0"/>
              </a:rPr>
              <a:t>Recommendations</a:t>
            </a:r>
            <a:endParaRPr lang="en-GB" altLang="en-US" sz="2000" dirty="0" smtClean="0">
              <a:latin typeface="Trebuchet MS" pitchFamily="34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2438" y="1312118"/>
            <a:ext cx="8464550" cy="3707904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de-DE" sz="1800" dirty="0" smtClean="0"/>
              <a:t>A massive global public awareness campaign</a:t>
            </a:r>
          </a:p>
          <a:p>
            <a:pPr marL="457200" indent="-457200">
              <a:buFontTx/>
              <a:buAutoNum type="arabicPeriod"/>
            </a:pPr>
            <a:r>
              <a:rPr lang="en-US" altLang="de-DE" sz="1800" dirty="0" smtClean="0"/>
              <a:t>Improve hygiene and prevent the spread of infection</a:t>
            </a:r>
          </a:p>
          <a:p>
            <a:pPr marL="457200" indent="-457200">
              <a:buFontTx/>
              <a:buAutoNum type="arabicPeriod"/>
            </a:pPr>
            <a:r>
              <a:rPr lang="en-US" altLang="de-DE" sz="1800" dirty="0" smtClean="0"/>
              <a:t>Reduce unnecessary use of antimicrobials in agriculture and their dissemination into the environment</a:t>
            </a:r>
          </a:p>
          <a:p>
            <a:pPr marL="457200" indent="-457200">
              <a:buFontTx/>
              <a:buAutoNum type="arabicPeriod"/>
            </a:pPr>
            <a:r>
              <a:rPr lang="en-US" altLang="de-DE" sz="1800" dirty="0" smtClean="0">
                <a:solidFill>
                  <a:srgbClr val="FF0000"/>
                </a:solidFill>
              </a:rPr>
              <a:t>Improve global surveillance of drug resistance in humans </a:t>
            </a:r>
            <a:r>
              <a:rPr lang="en-US" altLang="de-DE" sz="1800" dirty="0" smtClean="0"/>
              <a:t>and animals</a:t>
            </a:r>
          </a:p>
          <a:p>
            <a:pPr marL="457200" indent="-457200">
              <a:buFontTx/>
              <a:buAutoNum type="arabicPeriod"/>
            </a:pPr>
            <a:r>
              <a:rPr lang="en-US" altLang="de-DE" sz="1800" dirty="0" smtClean="0"/>
              <a:t>Promote new, rapid diagnostics to cut unnecessary use of antibiotics</a:t>
            </a:r>
          </a:p>
          <a:p>
            <a:pPr marL="457200" indent="-457200">
              <a:buFontTx/>
              <a:buAutoNum type="arabicPeriod"/>
            </a:pPr>
            <a:r>
              <a:rPr lang="en-US" altLang="de-DE" sz="1800" dirty="0" smtClean="0"/>
              <a:t>Promote the development and use of vaccines and alternatives</a:t>
            </a:r>
          </a:p>
          <a:p>
            <a:pPr marL="457200" indent="-457200">
              <a:buFontTx/>
              <a:buAutoNum type="arabicPeriod"/>
            </a:pPr>
            <a:r>
              <a:rPr lang="en-US" altLang="de-DE" sz="1800" dirty="0" smtClean="0"/>
              <a:t>Improve the numbers, pay and recognition of people working in infectious disease</a:t>
            </a:r>
          </a:p>
          <a:p>
            <a:pPr marL="457200" indent="-457200">
              <a:buFontTx/>
              <a:buAutoNum type="arabicPeriod"/>
            </a:pPr>
            <a:r>
              <a:rPr lang="en-US" altLang="de-DE" sz="1800" dirty="0" smtClean="0"/>
              <a:t>Establish a Global Innovation Fund for early-stage and non-commercial research</a:t>
            </a:r>
          </a:p>
          <a:p>
            <a:pPr marL="457200" indent="-457200">
              <a:buFontTx/>
              <a:buAutoNum type="arabicPeriod"/>
            </a:pPr>
            <a:r>
              <a:rPr lang="en-US" altLang="de-DE" sz="1800" dirty="0" smtClean="0"/>
              <a:t>Better incentives to promote investment for new drugs and improving existing ones</a:t>
            </a:r>
          </a:p>
          <a:p>
            <a:pPr marL="457200" indent="-457200">
              <a:buFontTx/>
              <a:buAutoNum type="arabicPeriod"/>
            </a:pPr>
            <a:r>
              <a:rPr lang="en-US" altLang="de-DE" sz="1800" dirty="0" smtClean="0"/>
              <a:t>Build a global coalition for real action – via the G20 and the UN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0645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1143000" y="579835"/>
            <a:ext cx="6858000" cy="719138"/>
          </a:xfrm>
        </p:spPr>
        <p:txBody>
          <a:bodyPr/>
          <a:lstStyle/>
          <a:p>
            <a:pPr algn="ctr"/>
            <a:r>
              <a:rPr lang="en-US" altLang="de-DE" sz="2100" dirty="0"/>
              <a:t>IT IS VITAL THAT WE IMPROVE THE GLOBAL </a:t>
            </a:r>
            <a:br>
              <a:rPr lang="en-US" altLang="de-DE" sz="2100" dirty="0"/>
            </a:br>
            <a:r>
              <a:rPr lang="en-US" altLang="de-DE" sz="2100" dirty="0">
                <a:solidFill>
                  <a:srgbClr val="FF0000"/>
                </a:solidFill>
              </a:rPr>
              <a:t>SURVEILLANCE</a:t>
            </a:r>
            <a:r>
              <a:rPr lang="en-US" altLang="de-DE" sz="2100" dirty="0"/>
              <a:t> OF DRUG-RESISTANT INFECTIONS</a:t>
            </a:r>
            <a:endParaRPr lang="de-DE" altLang="de-DE" sz="2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1119" y="1347614"/>
            <a:ext cx="6481763" cy="2920603"/>
          </a:xfrm>
        </p:spPr>
        <p:txBody>
          <a:bodyPr/>
          <a:lstStyle/>
          <a:p>
            <a:pPr marL="300038" lvl="1" indent="0"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“If we cannot measure the development and spread of drug resistance, we cannot manage it.”</a:t>
            </a:r>
          </a:p>
          <a:p>
            <a:pPr marL="0" indent="0">
              <a:buNone/>
              <a:defRPr/>
            </a:pPr>
            <a:endParaRPr lang="en-US" sz="1000" dirty="0" smtClean="0"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r>
              <a:rPr lang="en-US" sz="1800" dirty="0" smtClean="0">
                <a:latin typeface="Trebuchet MS" panose="020B0603020202020204" pitchFamily="34" charset="0"/>
              </a:rPr>
              <a:t>“</a:t>
            </a:r>
            <a:r>
              <a:rPr lang="en-US" sz="1800" dirty="0">
                <a:latin typeface="Trebuchet MS" panose="020B0603020202020204" pitchFamily="34" charset="0"/>
              </a:rPr>
              <a:t>Even in some of the world’s most developed health systems, 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AMR surveillance data is often patchy and retrospective – virtually none is ‘real time’</a:t>
            </a:r>
            <a:r>
              <a:rPr lang="en-US" sz="1800" dirty="0">
                <a:latin typeface="Trebuchet MS" panose="020B0603020202020204" pitchFamily="34" charset="0"/>
              </a:rPr>
              <a:t>. </a:t>
            </a:r>
          </a:p>
          <a:p>
            <a:pPr marL="0" indent="0">
              <a:buNone/>
              <a:defRPr/>
            </a:pPr>
            <a:r>
              <a:rPr lang="en-US" sz="1800" dirty="0">
                <a:latin typeface="Trebuchet MS" panose="020B0603020202020204" pitchFamily="34" charset="0"/>
              </a:rPr>
              <a:t>Without effective monitoring, we will lack early warning of emerging patterns of drug resistance, and lack the insights needed to guide and evaluate our response.”[1]</a:t>
            </a:r>
          </a:p>
          <a:p>
            <a:pPr marL="0" indent="0">
              <a:buNone/>
              <a:defRPr/>
            </a:pPr>
            <a:endParaRPr lang="en-US" dirty="0"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de-DE" sz="900" dirty="0">
                <a:solidFill>
                  <a:srgbClr val="000000"/>
                </a:solidFill>
                <a:latin typeface="Trebuchet MS" panose="020B0603020202020204" pitchFamily="34" charset="0"/>
              </a:rPr>
              <a:t>							</a:t>
            </a:r>
            <a:endParaRPr lang="de-DE" dirty="0">
              <a:latin typeface="Trebuchet MS" panose="020B0603020202020204" pitchFamily="34" charset="0"/>
            </a:endParaRPr>
          </a:p>
        </p:txBody>
      </p:sp>
      <p:sp>
        <p:nvSpPr>
          <p:cNvPr id="45063" name="Rechteck 6"/>
          <p:cNvSpPr>
            <a:spLocks noChangeArrowheads="1"/>
          </p:cNvSpPr>
          <p:nvPr/>
        </p:nvSpPr>
        <p:spPr bwMode="auto">
          <a:xfrm>
            <a:off x="1377554" y="4155926"/>
            <a:ext cx="5819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rgbClr val="0052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900" dirty="0">
                <a:solidFill>
                  <a:schemeClr val="tx1"/>
                </a:solidFill>
              </a:rPr>
              <a:t>[1] The Review on Antimicrobial Resistance, Tackling drug-resistant infections globally: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900" dirty="0">
                <a:solidFill>
                  <a:schemeClr val="tx1"/>
                </a:solidFill>
              </a:rPr>
              <a:t>Final report and recommendations</a:t>
            </a:r>
          </a:p>
        </p:txBody>
      </p:sp>
      <p:sp>
        <p:nvSpPr>
          <p:cNvPr id="45064" name="Rechteck 1"/>
          <p:cNvSpPr>
            <a:spLocks noChangeArrowheads="1"/>
          </p:cNvSpPr>
          <p:nvPr/>
        </p:nvSpPr>
        <p:spPr bwMode="auto">
          <a:xfrm>
            <a:off x="6126956" y="4595813"/>
            <a:ext cx="15504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rgbClr val="0052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900">
                <a:solidFill>
                  <a:srgbClr val="000000"/>
                </a:solidFill>
              </a:rPr>
              <a:t>Licensed under CC BY 4.0</a:t>
            </a:r>
            <a:endParaRPr lang="de-DE" altLang="de-DE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>
          <a:xfrm>
            <a:off x="1464469" y="457200"/>
            <a:ext cx="6161485" cy="1196579"/>
          </a:xfrm>
        </p:spPr>
        <p:txBody>
          <a:bodyPr/>
          <a:lstStyle/>
          <a:p>
            <a:pPr algn="ctr"/>
            <a:r>
              <a:rPr lang="en-US" altLang="de-DE" smtClean="0"/>
              <a:t>HOW SURVEILLANCE CAN IMPROVE HEALTH OUTCOMES</a:t>
            </a:r>
            <a:br>
              <a:rPr lang="en-US" altLang="de-DE" smtClean="0"/>
            </a:br>
            <a:endParaRPr lang="de-DE" altLang="de-DE" smtClean="0"/>
          </a:p>
        </p:txBody>
      </p:sp>
      <p:pic>
        <p:nvPicPr>
          <p:cNvPr id="49155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919" y="1278732"/>
            <a:ext cx="3681413" cy="3317081"/>
          </a:xfrm>
        </p:spPr>
      </p:pic>
      <p:sp>
        <p:nvSpPr>
          <p:cNvPr id="49159" name="Rechteck 6"/>
          <p:cNvSpPr>
            <a:spLocks noChangeArrowheads="1"/>
          </p:cNvSpPr>
          <p:nvPr/>
        </p:nvSpPr>
        <p:spPr bwMode="auto">
          <a:xfrm>
            <a:off x="6126956" y="4595813"/>
            <a:ext cx="15504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rgbClr val="0052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28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900" dirty="0">
                <a:solidFill>
                  <a:srgbClr val="000000"/>
                </a:solidFill>
              </a:rPr>
              <a:t>Licensed under CC BY 4.0</a:t>
            </a:r>
            <a:endParaRPr lang="de-DE" alt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9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>
          <a:xfrm>
            <a:off x="1464469" y="457200"/>
            <a:ext cx="6161485" cy="494110"/>
          </a:xfrm>
        </p:spPr>
        <p:txBody>
          <a:bodyPr/>
          <a:lstStyle/>
          <a:p>
            <a:r>
              <a:rPr lang="en-US" altLang="de-DE" sz="2100" dirty="0"/>
              <a:t>Disease Surveillance and Information Systems</a:t>
            </a:r>
            <a:endParaRPr lang="de-DE" alt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64469" y="951310"/>
            <a:ext cx="6348413" cy="31861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Trebuchet MS" panose="020B0603020202020204" pitchFamily="34" charset="0"/>
              </a:rPr>
              <a:t>“Effective surveillance is critical to containing infectious disease outbreaks. Disease surveillance and health information systems should be developed with the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long-term vision of creating nationwide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interoperable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and interconnected platforms that are capable of collecting, aggregating, and analyzing information at every level of the </a:t>
            </a:r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health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system </a:t>
            </a:r>
            <a:r>
              <a:rPr lang="en-US" dirty="0">
                <a:latin typeface="Trebuchet MS" panose="020B0603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community, district, other subnational, and national levels</a:t>
            </a:r>
            <a:r>
              <a:rPr lang="en-US" dirty="0">
                <a:latin typeface="Trebuchet MS" panose="020B0603020202020204" pitchFamily="34" charset="0"/>
              </a:rPr>
              <a:t>). “ [GHRF, 2016]</a:t>
            </a:r>
          </a:p>
          <a:p>
            <a:pPr marL="0" indent="0">
              <a:buNone/>
              <a:defRPr/>
            </a:pPr>
            <a:endParaRPr lang="en-US" sz="1200" dirty="0"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r>
              <a:rPr lang="en-US" sz="900" dirty="0" smtClean="0">
                <a:latin typeface="Trebuchet MS" panose="020B0603020202020204" pitchFamily="34" charset="0"/>
              </a:rPr>
              <a:t>GHRF </a:t>
            </a:r>
            <a:r>
              <a:rPr lang="en-US" sz="900" dirty="0">
                <a:latin typeface="Trebuchet MS" panose="020B0603020202020204" pitchFamily="34" charset="0"/>
              </a:rPr>
              <a:t>Commission (Commission on a Global Health Risk Framework for the Future). </a:t>
            </a:r>
          </a:p>
          <a:p>
            <a:pPr marL="0" indent="0">
              <a:buNone/>
              <a:defRPr/>
            </a:pPr>
            <a:r>
              <a:rPr lang="en-US" sz="900" dirty="0">
                <a:latin typeface="Trebuchet MS" panose="020B0603020202020204" pitchFamily="34" charset="0"/>
              </a:rPr>
              <a:t>The neglected dimension of global security: A framework to counter infectious disease crises, 2016</a:t>
            </a:r>
          </a:p>
          <a:p>
            <a:pPr>
              <a:defRPr/>
            </a:pPr>
            <a:endParaRPr lang="de-DE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0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>
          <a:xfrm>
            <a:off x="1464469" y="457200"/>
            <a:ext cx="6161485" cy="494110"/>
          </a:xfrm>
        </p:spPr>
        <p:txBody>
          <a:bodyPr/>
          <a:lstStyle/>
          <a:p>
            <a:r>
              <a:rPr lang="en-US" altLang="de-DE" sz="2100"/>
              <a:t>Disease Surveillance and Information Systems</a:t>
            </a:r>
            <a:endParaRPr lang="de-DE" altLang="de-DE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64469" y="951310"/>
            <a:ext cx="6348413" cy="3429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Trebuchet MS" panose="020B0603020202020204" pitchFamily="34" charset="0"/>
              </a:rPr>
              <a:t>“Such systems should be able to support both indicator-based (syndromic) surveillance and event-based surveillance.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Increased access to new information technology has increased surveillance capacity even in countries with limited resources and should be fully exploited</a:t>
            </a:r>
            <a:r>
              <a:rPr lang="en-US" dirty="0">
                <a:latin typeface="Trebuchet MS" panose="020B0603020202020204" pitchFamily="34" charset="0"/>
              </a:rPr>
              <a:t>. Electronic surveillance tools should be implemented and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standardized</a:t>
            </a:r>
            <a:r>
              <a:rPr lang="en-US" dirty="0">
                <a:latin typeface="Trebuchet MS" panose="020B0603020202020204" pitchFamily="34" charset="0"/>
              </a:rPr>
              <a:t> across the country to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transmit information to a central hub that can be accessed in real-time by surveillance staff at every level</a:t>
            </a:r>
            <a:r>
              <a:rPr lang="en-US" dirty="0">
                <a:latin typeface="Trebuchet MS" panose="020B0603020202020204" pitchFamily="34" charset="0"/>
              </a:rPr>
              <a:t>.” [GHRF, 2016]</a:t>
            </a:r>
          </a:p>
          <a:p>
            <a:pPr marL="0" indent="0">
              <a:buNone/>
              <a:defRPr/>
            </a:pPr>
            <a:endParaRPr lang="en-US" sz="1500" dirty="0"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r>
              <a:rPr lang="en-US" sz="900" dirty="0">
                <a:latin typeface="Trebuchet MS" panose="020B0603020202020204" pitchFamily="34" charset="0"/>
              </a:rPr>
              <a:t>GHRF Commission (Commission on a Global Health Risk Framework for the Future). </a:t>
            </a:r>
          </a:p>
          <a:p>
            <a:pPr marL="0" indent="0">
              <a:buNone/>
              <a:defRPr/>
            </a:pPr>
            <a:r>
              <a:rPr lang="en-US" sz="900" dirty="0">
                <a:latin typeface="Trebuchet MS" panose="020B0603020202020204" pitchFamily="34" charset="0"/>
              </a:rPr>
              <a:t>The neglected dimension of global security: A framework to counter infectious disease crises, 2016</a:t>
            </a:r>
          </a:p>
          <a:p>
            <a:pPr>
              <a:defRPr/>
            </a:pPr>
            <a:endParaRPr lang="de-DE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73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um PPT Template">
  <a:themeElements>
    <a:clrScheme name="EUSBR">
      <a:dk1>
        <a:sysClr val="windowText" lastClr="000000"/>
      </a:dk1>
      <a:lt1>
        <a:sysClr val="window" lastClr="FFFFFF"/>
      </a:lt1>
      <a:dk2>
        <a:srgbClr val="004493"/>
      </a:dk2>
      <a:lt2>
        <a:srgbClr val="EEECE1"/>
      </a:lt2>
      <a:accent1>
        <a:srgbClr val="004493"/>
      </a:accent1>
      <a:accent2>
        <a:srgbClr val="F9BA00"/>
      </a:accent2>
      <a:accent3>
        <a:srgbClr val="C6C6C6"/>
      </a:accent3>
      <a:accent4>
        <a:srgbClr val="C0D681"/>
      </a:accent4>
      <a:accent5>
        <a:srgbClr val="83B719"/>
      </a:accent5>
      <a:accent6>
        <a:srgbClr val="009DDF"/>
      </a:accent6>
      <a:hlink>
        <a:srgbClr val="009DDF"/>
      </a:hlink>
      <a:folHlink>
        <a:srgbClr val="83B719"/>
      </a:folHlink>
    </a:clrScheme>
    <a:fontScheme name="Spek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Forum PPT Template</Template>
  <TotalTime>0</TotalTime>
  <Words>920</Words>
  <Application>Microsoft Office PowerPoint</Application>
  <PresentationFormat>Bildschirmpräsentation (16:9)</PresentationFormat>
  <Paragraphs>95</Paragraphs>
  <Slides>14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</vt:lpstr>
      <vt:lpstr>Times New Roman</vt:lpstr>
      <vt:lpstr>Trebuchet MS</vt:lpstr>
      <vt:lpstr>Forum PPT Template</vt:lpstr>
      <vt:lpstr>PowerPoint-Präsentation</vt:lpstr>
      <vt:lpstr>WHO: Global Action Plan Global Report on Surveillance</vt:lpstr>
      <vt:lpstr>DEATHS ATTRIBUTABLE TO AMR EVERY YEAR: </vt:lpstr>
      <vt:lpstr>WHO Global Report on Surveillance 2014</vt:lpstr>
      <vt:lpstr>The Review on Antimicrobial Resistance (amr-review.org) 10 Recommendations</vt:lpstr>
      <vt:lpstr>IT IS VITAL THAT WE IMPROVE THE GLOBAL  SURVEILLANCE OF DRUG-RESISTANT INFECTIONS</vt:lpstr>
      <vt:lpstr>HOW SURVEILLANCE CAN IMPROVE HEALTH OUTCOMES </vt:lpstr>
      <vt:lpstr>Disease Surveillance and Information Systems</vt:lpstr>
      <vt:lpstr>Disease Surveillance and Information Systems</vt:lpstr>
      <vt:lpstr>Examples for Health IT Systems and exisiting standards in the domain of AMR</vt:lpstr>
      <vt:lpstr>What is lacking?</vt:lpstr>
      <vt:lpstr>Conclusion</vt:lpstr>
      <vt:lpstr>Real-time data for AMR – a dream or a reality in the near future?</vt:lpstr>
      <vt:lpstr>Thank you for your attention !! </vt:lpstr>
    </vt:vector>
  </TitlesOfParts>
  <Company>Auswärtiges Amt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Stohr, Jan Dominik (AA privat)</dc:creator>
  <cp:lastModifiedBy>AnnaS</cp:lastModifiedBy>
  <cp:revision>33</cp:revision>
  <dcterms:created xsi:type="dcterms:W3CDTF">2017-03-30T13:11:37Z</dcterms:created>
  <dcterms:modified xsi:type="dcterms:W3CDTF">2017-06-02T14:29:09Z</dcterms:modified>
</cp:coreProperties>
</file>